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80"/>
    <p:restoredTop sz="94721"/>
  </p:normalViewPr>
  <p:slideViewPr>
    <p:cSldViewPr snapToGrid="0">
      <p:cViewPr>
        <p:scale>
          <a:sx n="76" d="100"/>
          <a:sy n="76" d="100"/>
        </p:scale>
        <p:origin x="153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B1B25-3DEB-CA44-AF5C-E83A07273B31}" type="datetimeFigureOut">
              <a:rPr lang="en-US" smtClean="0"/>
              <a:t>4/6/24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0C165-632E-C044-9E27-A832F7B61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35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0C165-632E-C044-9E27-A832F7B611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846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0C165-632E-C044-9E27-A832F7B611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67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CFC09-FEF3-AB3B-6688-3389A2437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48C50B-F045-2356-C87A-21E535383C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773B3-2964-19CD-889E-047F4550F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C9E1F-86DB-4CF4-254A-0BFB8107F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889E8-47EB-0CEC-B428-E56F03790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582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E6E64-0CAA-D400-7505-C5D57D2CE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7ED94-20EB-A91D-A444-7A7575C36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6DA73-B75F-19CC-E587-8AA1198C9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0ED0F-7DE9-AD1D-3729-91E6BFABE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46D89-7086-697E-4265-B576FC8DC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96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3A8D2B-4CF3-7215-ACEA-D694C1940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C05A76-D232-6EB9-9E6A-9861C90BE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C384C-0799-5D37-D057-8A6883513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E22CF-7C5A-7AF2-E71C-3EC64904A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BCE32-4720-8F93-D0C7-F7BB7556A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43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D051C-26CB-70B1-F9D8-0FDAB3A0D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D52CC-7999-0078-B69A-A3E6252AE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62F0E-DBD0-C39A-A2EA-181D570B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6D827-800B-218F-F759-5DADEB7B4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B749E-E946-E840-E863-DD5097DA5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230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047D7-56A2-C048-9096-FD8219797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78CAD-5D7E-8F6C-15A5-1561BD202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365AE-2D4C-7953-2BAA-6BF756D60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3E9D4-1316-3889-656B-9ACEADB8A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78837-6956-4B06-D51D-70EDBE455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19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6D8C7-402E-CF48-5284-BA7A87FCB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69CFE-E027-FACA-5E4A-B6503742B5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A601F-8526-8CE9-849F-191515AACA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1F0E1-E92B-4022-564A-775A420AE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D1FF56-E3AF-3058-F312-76541FEED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C588A-4209-66EE-D9A9-6317BEECB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262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85338-75D5-B8DF-756F-466782C4B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9A649-BB75-62B7-D88A-49D199531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1298E-5CE8-8A9C-C5CA-AF08FFDA67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E82FE-0945-9D8B-9DFE-EA627AAAB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85EB6D-E290-EB99-8677-11608C7847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B9C13C-DDC1-78A6-ADE0-A2FD755EE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5C93E3-8638-5FF0-FC55-8E9ADA76A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FB052B-C7D4-A076-37FA-ABAA5DDC6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11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C3780-6710-F706-88C2-A435B400F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81B201-386D-AB5F-2C7D-F62649771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3AC78F-0F96-1DBA-E0C5-AE7186E2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47106B-5D76-AF2D-8727-9D0E36CA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65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982E4D-CF45-88FE-11FA-6D7F7CE31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5DE493-135C-0881-1C0D-2C8834B5C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0AEBBD-E58D-9700-C656-610B733E5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00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BBF2-1740-2709-F0AF-0C6C76925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FB9CD-20A1-80C9-D3FE-79CA6B0D6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3D9A25-617C-CC3E-F60C-BFE123649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63C32C-1AD7-F513-3469-3469FFD3F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63F19E-BFDD-B9EA-C172-F1F80EE4D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865F7-9472-24A0-DA0C-BF174D569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54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4A7F9-3B81-81F0-7DEA-09D1B392B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A05D02-FF73-6FCB-8EED-A99F340E45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50874-E74C-8502-8A2D-C948191D53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B0DA7-B6D8-6FAF-581B-3E053661F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45FA32-C170-6F83-DD4C-93E744366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C942F0-0813-7AEF-8F21-66E1350F9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6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E3C25C-376C-8104-40D6-BA287602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082CB-7554-B311-8E35-18BB753B3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56A6B-ADF7-6682-505F-FC46BC47E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426A85-1708-4744-8C1B-CEEED440B60C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7FE9A-9A1F-5788-DB92-34EBF9730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430FC-176F-ABDA-FB37-9679998A01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A4B0B-0F08-5942-B799-127285E34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32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AF3E4-33F7-8086-5A0F-A824F100B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382" y="237507"/>
            <a:ext cx="3507180" cy="707386"/>
          </a:xfrm>
        </p:spPr>
        <p:txBody>
          <a:bodyPr>
            <a:normAutofit/>
          </a:bodyPr>
          <a:lstStyle/>
          <a:p>
            <a:r>
              <a:rPr lang="en-US" sz="2400" b="1" dirty="0"/>
              <a:t>From last time: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559415-5331-41E8-2B05-9897851389BD}"/>
              </a:ext>
            </a:extLst>
          </p:cNvPr>
          <p:cNvSpPr txBox="1"/>
          <p:nvPr/>
        </p:nvSpPr>
        <p:spPr>
          <a:xfrm>
            <a:off x="42553" y="975386"/>
            <a:ext cx="3829359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were interested in finding more efficient way to optimize the sensitivity function, instead of just evaluating a set of equally-spaced points over the domain.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Particularly, we wanted to try exploiting the convexity/ potential quadratic-ness of the function.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Fitting a second-degree polynomial to 3 equally-spaced sample points worked quite well and fitting a fourth-degree polynomial to 6 points was almost a perfect fit.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How can we improve on this?</a:t>
            </a:r>
          </a:p>
          <a:p>
            <a:endParaRPr lang="en-US" dirty="0"/>
          </a:p>
          <a:p>
            <a:endParaRPr lang="en-US" sz="1800" dirty="0"/>
          </a:p>
          <a:p>
            <a:endParaRPr lang="en-US" dirty="0"/>
          </a:p>
        </p:txBody>
      </p:sp>
      <p:pic>
        <p:nvPicPr>
          <p:cNvPr id="8" name="Picture 7" descr="A collage of graphs&#10;&#10;Description automatically generated">
            <a:extLst>
              <a:ext uri="{FF2B5EF4-FFF2-40B4-BE49-F238E27FC236}">
                <a16:creationId xmlns:a16="http://schemas.microsoft.com/office/drawing/2014/main" id="{E7B53A38-1BD1-D336-6F80-31532D92A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967" y="675559"/>
            <a:ext cx="8456479" cy="506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56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AF3E4-33F7-8086-5A0F-A824F100B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382" y="237507"/>
            <a:ext cx="5099858" cy="707386"/>
          </a:xfrm>
        </p:spPr>
        <p:txBody>
          <a:bodyPr>
            <a:normAutofit fontScale="90000"/>
          </a:bodyPr>
          <a:lstStyle/>
          <a:p>
            <a:r>
              <a:rPr lang="en-US" sz="2400" b="1" dirty="0"/>
              <a:t>First Improvement: Simple form of EGO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559415-5331-41E8-2B05-9897851389BD}"/>
              </a:ext>
            </a:extLst>
          </p:cNvPr>
          <p:cNvSpPr txBox="1"/>
          <p:nvPr/>
        </p:nvSpPr>
        <p:spPr>
          <a:xfrm>
            <a:off x="42554" y="1117172"/>
            <a:ext cx="1214944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One problem with this approach is that we don’t know how close the computed minimizer is to the real minimizer.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can evaluate the sensitivity function at the computed point to check how accurately the polynomial matched the real function.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If the error lies above a certain threshold, we assume that our current estimate is inaccurate and we compute a new regression using the additional point, and repeat the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stop once the error is below a desired threshold.</a:t>
            </a:r>
            <a:endParaRPr lang="en-US" dirty="0"/>
          </a:p>
          <a:p>
            <a:endParaRPr lang="en-US" sz="1800" dirty="0"/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1E0BE05-7AB2-F61B-57EC-C45792F6C398}"/>
                  </a:ext>
                </a:extLst>
              </p:cNvPr>
              <p:cNvSpPr txBox="1"/>
              <p:nvPr/>
            </p:nvSpPr>
            <p:spPr>
              <a:xfrm>
                <a:off x="249382" y="3526113"/>
                <a:ext cx="11780597" cy="40486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𝑆𝑢𝑝𝑝𝑜𝑠𝑒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h𝑎𝑣𝑒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𝑠𝑢𝑟𝑟𝑜𝑔𝑎𝑡𝑒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𝑚𝑜𝑑𝑒𝑙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):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i="1" dirty="0">
                    <a:latin typeface="Cambria Math" panose="02040503050406030204" pitchFamily="18" charset="0"/>
                  </a:rPr>
                  <a:t> and we want to solve the sensitivity analysis LQOCP problem</a:t>
                </a:r>
              </a:p>
              <a:p>
                <a:r>
                  <a:rPr lang="en-US" i="1" dirty="0">
                    <a:latin typeface="Cambria Math" panose="02040503050406030204" pitchFamily="18" charset="0"/>
                  </a:rPr>
                  <a:t>(we want to find a new point to refine to improve our surrogate and thus improve our optimal control solution)</a:t>
                </a: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𝐸𝑣𝑎𝑙𝑢𝑎𝑡𝑒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𝑠𝑒𝑛𝑠𝑖𝑡𝑖𝑣𝑖𝑡𝑦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𝑓𝑢𝑛𝑐𝑡𝑖𝑜𝑛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𝑒𝑎𝑐h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𝑤h𝑒𝑟𝑒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+2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,…,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𝐹𝑖𝑡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𝑑𝑒𝑔𝑟𝑒𝑒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𝑝𝑜𝑙𝑦𝑛𝑜𝑚𝑖𝑎𝑙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𝑡𝑜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𝑓𝑖𝑡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𝑙𝑜𝑤𝑒𝑟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𝑑𝑒𝑔𝑟𝑒𝑒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𝑝𝑜𝑙𝑦𝑛𝑜𝑚𝑖𝑎𝑙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𝑣𝑖𝑎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𝑆𝑜𝑙𝑣𝑒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𝑦𝑖𝑒𝑙𝑑𝑖𝑛𝑔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𝑚𝑖𝑛𝑖𝑚𝑖𝑧𝑒𝑟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b>
                    </m:sSub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𝐶𝑜𝑚𝑝𝑢𝑡𝑒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𝐸𝑟𝑟𝑜𝑟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 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𝐼𝑓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𝑡h𝑟𝑒𝑠h𝑜𝑙𝑑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𝑠𝑒𝑡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∗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𝑟𝑒𝑡𝑢𝑟𝑛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𝑡𝑜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2.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𝐸𝑙𝑠𝑒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𝑝𝑟𝑜𝑐𝑒𝑒𝑑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𝐼𝑓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𝑤𝑖𝑡h𝑖𝑛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𝑜𝑓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𝑎𝑛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𝑎𝑙𝑟𝑒𝑎𝑑𝑦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𝑟𝑒𝑓𝑖𝑛𝑒𝑑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𝑝𝑜𝑖𝑛𝑡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𝑠h𝑖𝑓𝑡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𝑡𝑜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𝑙𝑒𝑓𝑡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𝑢𝑛𝑡𝑖𝑙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𝑛𝑜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𝑙𝑜𝑛𝑔𝑒𝑟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𝑤𝑖𝑡h𝑖𝑛</m:t>
                    </m:r>
                  </m:oMath>
                </a14:m>
                <a:r>
                  <a:rPr lang="en-US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𝑡h𝑒𝑛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𝑠h𝑖𝑓𝑡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𝑟𝑖𝑔h𝑡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𝑠𝑒𝑙𝑒𝑐𝑡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𝑜𝑛𝑒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𝑡h𝑎𝑡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𝑚𝑖𝑛𝑖𝑚𝑖𝑧𝑒𝑠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𝑡h𝑖𝑠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𝑡𝑜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𝑎𝑑𝑑𝑟𝑒𝑠𝑠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𝑚𝑎𝑡𝑟𝑖𝑥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𝑐𝑜𝑛𝑑𝑖𝑡𝑖𝑜𝑛𝑖𝑛𝑔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𝑖𝑠𝑠𝑢𝑒𝑠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b="0" dirty="0">
                    <a:ea typeface="Cambria Math" panose="02040503050406030204" pitchFamily="18" charset="0"/>
                  </a:rPr>
                  <a:t> </a:t>
                </a:r>
              </a:p>
              <a:p>
                <a:pPr/>
                <a:endParaRPr lang="en-US" b="0" dirty="0">
                  <a:ea typeface="Cambria Math" panose="02040503050406030204" pitchFamily="18" charset="0"/>
                </a:endParaRPr>
              </a:p>
              <a:p>
                <a:endParaRPr lang="en-US" dirty="0"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:endParaRPr lang="en-US" b="0" dirty="0">
                  <a:ea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:endParaRPr lang="en-US" b="0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1E0BE05-7AB2-F61B-57EC-C45792F6C3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382" y="3526113"/>
                <a:ext cx="11780597" cy="4048672"/>
              </a:xfrm>
              <a:prstGeom prst="rect">
                <a:avLst/>
              </a:prstGeom>
              <a:blipFill>
                <a:blip r:embed="rId2"/>
                <a:stretch>
                  <a:fillRect l="-1184" t="-18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7696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graphs&#10;&#10;Description automatically generated">
            <a:extLst>
              <a:ext uri="{FF2B5EF4-FFF2-40B4-BE49-F238E27FC236}">
                <a16:creationId xmlns:a16="http://schemas.microsoft.com/office/drawing/2014/main" id="{560E89F3-39A1-7991-CA61-2A125C2FE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62" y="0"/>
            <a:ext cx="11115675" cy="678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499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14CF58A-00A1-4A48-867E-8A6A2FA8962E}"/>
              </a:ext>
            </a:extLst>
          </p:cNvPr>
          <p:cNvSpPr txBox="1"/>
          <p:nvPr/>
        </p:nvSpPr>
        <p:spPr>
          <a:xfrm>
            <a:off x="700087" y="1190328"/>
            <a:ext cx="672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 Refinement Error for naïve polynomial interpolation:</a:t>
            </a:r>
          </a:p>
          <a:p>
            <a:r>
              <a:rPr lang="en-US" dirty="0"/>
              <a:t>Roughly </a:t>
            </a:r>
            <a:r>
              <a:rPr lang="en-US" b="1" dirty="0"/>
              <a:t>0.15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B8B3-3512-1233-5834-14040BDA7256}"/>
              </a:ext>
            </a:extLst>
          </p:cNvPr>
          <p:cNvSpPr txBox="1"/>
          <p:nvPr/>
        </p:nvSpPr>
        <p:spPr>
          <a:xfrm>
            <a:off x="700086" y="1836659"/>
            <a:ext cx="4429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 Refinement Error for EGO:</a:t>
            </a:r>
          </a:p>
          <a:p>
            <a:r>
              <a:rPr lang="en-US" dirty="0"/>
              <a:t>Roughly </a:t>
            </a:r>
            <a:r>
              <a:rPr lang="en-US" b="1" dirty="0"/>
              <a:t>0.05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1DAAE69-219C-966C-9590-C4EE71A741F5}"/>
                  </a:ext>
                </a:extLst>
              </p:cNvPr>
              <p:cNvSpPr txBox="1"/>
              <p:nvPr/>
            </p:nvSpPr>
            <p:spPr>
              <a:xfrm>
                <a:off x="700086" y="266998"/>
                <a:ext cx="10387013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𝑃𝑜𝑠𝑡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𝑅𝑒𝑓𝑖𝑛𝑒𝑚𝑒𝑛𝑡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𝐸𝑟𝑟𝑜𝑟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=</m:t>
                    </m:r>
                    <m:d>
                      <m:dPr>
                        <m:begChr m:val="‖"/>
                        <m:endChr m:val="‖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⟨"/>
                            <m:endChr m:val="⟩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, where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b>
                        </m:sSub>
                        <m:r>
                          <a:rPr lang="en-US" sz="1800" b="0" i="0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/>
                  <a:t> is the actual open-loop trajectory, and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sz="1800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/>
                  <a:t> is the one computed with the surrogate model</a:t>
                </a:r>
                <a:endParaRPr lang="en-US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1DAAE69-219C-966C-9590-C4EE71A741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086" y="266998"/>
                <a:ext cx="10387013" cy="646331"/>
              </a:xfrm>
              <a:prstGeom prst="rect">
                <a:avLst/>
              </a:prstGeom>
              <a:blipFill>
                <a:blip r:embed="rId2"/>
                <a:stretch>
                  <a:fillRect l="-611" t="-5882" b="-13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22F7679F-4B64-6CCD-A004-6F0819AE0F19}"/>
              </a:ext>
            </a:extLst>
          </p:cNvPr>
          <p:cNvSpPr txBox="1"/>
          <p:nvPr/>
        </p:nvSpPr>
        <p:spPr>
          <a:xfrm>
            <a:off x="700086" y="2759989"/>
            <a:ext cx="96726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Major improvement at the expense of more LQOCP computations. However, we still end up with much better error than if we did the same number of LQOCP computations over a uniformly-space set of points. EGO allows us to focus our computations at the most relevant values rather than wasting computations at values far from the minimum.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CFD82E-B404-6304-F6AC-CB98B13A0921}"/>
              </a:ext>
            </a:extLst>
          </p:cNvPr>
          <p:cNvSpPr txBox="1"/>
          <p:nvPr/>
        </p:nvSpPr>
        <p:spPr>
          <a:xfrm>
            <a:off x="700085" y="4197135"/>
            <a:ext cx="99726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 what if the sensitivity function isn’t convex?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We can use a Gaussian Process to build a surrogate model for the sensitivity problem.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view this as a Bayesian optimization problem, where we have a black-box function (F(x), the sensitivity function), which we wish to optimize.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don’t have access to gradient information, but we can exploit general smoothness/covariance properties in order to intelligently update our model and converge on an optimal solution.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Gaussian Process provides us with a way to quantify uncertainty which is useful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74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hallow Understanding on Bayesian Optimization | by Ramraj Chandradevan |  Towards Data Science">
            <a:extLst>
              <a:ext uri="{FF2B5EF4-FFF2-40B4-BE49-F238E27FC236}">
                <a16:creationId xmlns:a16="http://schemas.microsoft.com/office/drawing/2014/main" id="{37A6A5C5-1FAD-5825-3D14-83D8ECB04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524" y="0"/>
            <a:ext cx="6950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D28680C-7308-5810-8263-87B2B64CA1A0}"/>
                  </a:ext>
                </a:extLst>
              </p:cNvPr>
              <p:cNvSpPr txBox="1"/>
              <p:nvPr/>
            </p:nvSpPr>
            <p:spPr>
              <a:xfrm>
                <a:off x="6813550" y="2227293"/>
                <a:ext cx="4570729" cy="5146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We build an acquisition function u(x) which tells us which areas are worth evaluating and we optimize over that.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There is an </a:t>
                </a:r>
                <a:r>
                  <a:rPr lang="en-US" b="1" dirty="0"/>
                  <a:t>exploration/exploitation tradeoff</a:t>
                </a:r>
                <a:r>
                  <a:rPr lang="en-US" dirty="0"/>
                  <a:t> where we want to exploit areas that we know are good while also exploring areas of high uncertainty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Some simple acquisition functions: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0" dirty="0"/>
                  <a:t>UCB: 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𝛽𝜎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0" dirty="0"/>
                  <a:t>POI: 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∗</m:t>
                                      </m:r>
                                    </m:sub>
                                  </m:sSub>
                                </m:e>
                              </m:d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m:rPr>
                                  <m:nor/>
                                </m:rPr>
                                <a:rPr lang="en-US" b="0" dirty="0"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den>
                          </m:f>
                        </m:e>
                      </m:d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where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𝐶𝐷𝐹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D28680C-7308-5810-8263-87B2B64CA1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3550" y="2227293"/>
                <a:ext cx="4570729" cy="5146665"/>
              </a:xfrm>
              <a:prstGeom prst="rect">
                <a:avLst/>
              </a:prstGeom>
              <a:blipFill>
                <a:blip r:embed="rId4"/>
                <a:stretch>
                  <a:fillRect l="-831" t="-4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8" name="Picture 4" descr="Blackbox function">
            <a:extLst>
              <a:ext uri="{FF2B5EF4-FFF2-40B4-BE49-F238E27FC236}">
                <a16:creationId xmlns:a16="http://schemas.microsoft.com/office/drawing/2014/main" id="{19B5526B-AC84-C6CE-BC88-7923867DB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126" y="106393"/>
            <a:ext cx="3200400" cy="212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5808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screenshot of a graph&#10;&#10;Description automatically generated">
            <a:extLst>
              <a:ext uri="{FF2B5EF4-FFF2-40B4-BE49-F238E27FC236}">
                <a16:creationId xmlns:a16="http://schemas.microsoft.com/office/drawing/2014/main" id="{81CA7F5E-AEC7-3057-5060-6ED61CE37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74020"/>
            <a:ext cx="5294716" cy="5281477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screenshot of a graph&#10;&#10;Description automatically generated">
            <a:extLst>
              <a:ext uri="{FF2B5EF4-FFF2-40B4-BE49-F238E27FC236}">
                <a16:creationId xmlns:a16="http://schemas.microsoft.com/office/drawing/2014/main" id="{D66B497A-EE83-D9EB-A3F2-867FE848A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047397"/>
            <a:ext cx="5294715" cy="533472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BA511A1-D4BC-AC43-AE01-6C75BF9A014F}"/>
              </a:ext>
            </a:extLst>
          </p:cNvPr>
          <p:cNvSpPr txBox="1"/>
          <p:nvPr/>
        </p:nvSpPr>
        <p:spPr>
          <a:xfrm>
            <a:off x="518122" y="612570"/>
            <a:ext cx="62724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Min. Expected Value (prioritize exploiting regions with low value)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5CC705C-BC85-7726-3AF9-315744B6788D}"/>
              </a:ext>
            </a:extLst>
          </p:cNvPr>
          <p:cNvSpPr txBox="1"/>
          <p:nvPr/>
        </p:nvSpPr>
        <p:spPr>
          <a:xfrm>
            <a:off x="7220215" y="462622"/>
            <a:ext cx="3529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Upper Confidence Bound (prioritize exploring regions of high uncertainty)</a:t>
            </a:r>
          </a:p>
        </p:txBody>
      </p:sp>
    </p:spTree>
    <p:extLst>
      <p:ext uri="{BB962C8B-B14F-4D97-AF65-F5344CB8AC3E}">
        <p14:creationId xmlns:p14="http://schemas.microsoft.com/office/powerpoint/2010/main" val="1623542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24C012CA-4CC5-9F03-F829-2F790074E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0" y="584775"/>
            <a:ext cx="5745974" cy="5861181"/>
          </a:xfrm>
          <a:prstGeom prst="rect">
            <a:avLst/>
          </a:prstGeom>
        </p:spPr>
      </p:pic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55D48116-1FA1-175E-F92A-2585A2A4D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599" y="584775"/>
            <a:ext cx="5826845" cy="58560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6A0394-19F0-2638-70F3-7BF6D40E5882}"/>
              </a:ext>
            </a:extLst>
          </p:cNvPr>
          <p:cNvSpPr txBox="1"/>
          <p:nvPr/>
        </p:nvSpPr>
        <p:spPr>
          <a:xfrm>
            <a:off x="518122" y="149948"/>
            <a:ext cx="62724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Min. Expected Value (prioritize exploiting regions with low value)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743E71-C7BD-58A2-EC9B-7DAB988721DD}"/>
              </a:ext>
            </a:extLst>
          </p:cNvPr>
          <p:cNvSpPr txBox="1"/>
          <p:nvPr/>
        </p:nvSpPr>
        <p:spPr>
          <a:xfrm>
            <a:off x="7220215" y="0"/>
            <a:ext cx="3529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Upper Confidence Bound (prioritize exploring regions of high uncertainty)</a:t>
            </a:r>
          </a:p>
        </p:txBody>
      </p:sp>
    </p:spTree>
    <p:extLst>
      <p:ext uri="{BB962C8B-B14F-4D97-AF65-F5344CB8AC3E}">
        <p14:creationId xmlns:p14="http://schemas.microsoft.com/office/powerpoint/2010/main" val="2336406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500BF4-80B8-EF3F-06A6-769DBBAD2C46}"/>
              </a:ext>
            </a:extLst>
          </p:cNvPr>
          <p:cNvSpPr txBox="1"/>
          <p:nvPr/>
        </p:nvSpPr>
        <p:spPr>
          <a:xfrm>
            <a:off x="669941" y="428771"/>
            <a:ext cx="9672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Things to investigate: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41979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2835</TotalTime>
  <Words>691</Words>
  <Application>Microsoft Macintosh PowerPoint</Application>
  <PresentationFormat>Widescreen</PresentationFormat>
  <Paragraphs>51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Cambria Math</vt:lpstr>
      <vt:lpstr>Office Theme</vt:lpstr>
      <vt:lpstr>From last time:</vt:lpstr>
      <vt:lpstr>First Improvement: Simple form of EGO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last time:</dc:title>
  <dc:creator>Connor P Spears</dc:creator>
  <cp:lastModifiedBy>Connor P Spears</cp:lastModifiedBy>
  <cp:revision>37</cp:revision>
  <dcterms:created xsi:type="dcterms:W3CDTF">2024-04-07T03:08:02Z</dcterms:created>
  <dcterms:modified xsi:type="dcterms:W3CDTF">2024-04-09T02:23:56Z</dcterms:modified>
</cp:coreProperties>
</file>

<file path=docProps/thumbnail.jpeg>
</file>